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ofantenatal.com/sho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ofantenatal.com/shop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6BAA9-F4AC-EB78-991E-24E1AB161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M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Plan</a:t>
            </a:r>
            <a:br>
              <a:rPr lang="en-IM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M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B5015-B12B-3623-6230-42DE677881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https://schoolofantenatal.com/shop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(props)</a:t>
            </a:r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02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Balloon and Ping Pong Ball 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Discuss: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Braxton Hicks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Contractions – where the pain is coming from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Cervical dilation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10cm in realtion to!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Episotomy 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Props: ping pong ball and balloons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Presentation – PowerPoint</a:t>
            </a:r>
          </a:p>
          <a:p>
            <a:r>
              <a:rPr lang="en-GB" dirty="0"/>
              <a:t>(Demo on App)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3313527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Perineum Soreness/Episiotomy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6506" y="1888037"/>
            <a:ext cx="4815840" cy="5248656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 and cons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Time to heal</a:t>
            </a:r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2 mins</a:t>
            </a:r>
          </a:p>
        </p:txBody>
      </p:sp>
    </p:spTree>
    <p:extLst>
      <p:ext uri="{BB962C8B-B14F-4D97-AF65-F5344CB8AC3E}">
        <p14:creationId xmlns:p14="http://schemas.microsoft.com/office/powerpoint/2010/main" val="12565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 of Pain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858616"/>
            <a:ext cx="4815840" cy="4194711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Fear – Tension – Pain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parnters can help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Touch, music, vision, smell, taste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2 mins</a:t>
            </a:r>
          </a:p>
        </p:txBody>
      </p:sp>
    </p:spTree>
    <p:extLst>
      <p:ext uri="{BB962C8B-B14F-4D97-AF65-F5344CB8AC3E}">
        <p14:creationId xmlns:p14="http://schemas.microsoft.com/office/powerpoint/2010/main" val="2006805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Road Map of pain relief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828800"/>
            <a:ext cx="4815840" cy="4224528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 relief – demonstration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Entonox – Gas and Air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Epidural</a:t>
            </a: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IM" dirty="0"/>
          </a:p>
          <a:p>
            <a:r>
              <a:rPr lang="en-IM" dirty="0"/>
              <a:t>All Roads Lead to Baby (App)</a:t>
            </a:r>
          </a:p>
          <a:p>
            <a:r>
              <a:rPr lang="en-IM" dirty="0"/>
              <a:t>Pain Relief – PowerPoint (App)</a:t>
            </a:r>
          </a:p>
          <a:p>
            <a:r>
              <a:rPr lang="en-IM" dirty="0"/>
              <a:t>Epidural demonstration (App)</a:t>
            </a:r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10 mins</a:t>
            </a:r>
          </a:p>
        </p:txBody>
      </p:sp>
    </p:spTree>
    <p:extLst>
      <p:ext uri="{BB962C8B-B14F-4D97-AF65-F5344CB8AC3E}">
        <p14:creationId xmlns:p14="http://schemas.microsoft.com/office/powerpoint/2010/main" val="2860573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Labour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789042"/>
            <a:ext cx="4815840" cy="4264285"/>
          </a:xfrm>
        </p:spPr>
        <p:txBody>
          <a:bodyPr>
            <a:normAutofit/>
          </a:bodyPr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Contractions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strong and in tense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Props: Cervical dilation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>
                <a:latin typeface="Times New Roman" panose="02020603050405020304" pitchFamily="18" charset="0"/>
                <a:cs typeface="Times New Roman" panose="02020603050405020304" pitchFamily="18" charset="0"/>
              </a:rPr>
              <a:t>When to call the midwife game - App</a:t>
            </a:r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M" dirty="0"/>
              <a:t>Obvious Signs you are in Labour</a:t>
            </a:r>
          </a:p>
          <a:p>
            <a:endParaRPr lang="en-IM" dirty="0"/>
          </a:p>
          <a:p>
            <a:r>
              <a:rPr lang="en-IM" dirty="0"/>
              <a:t>(PP App)</a:t>
            </a:r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5 mins</a:t>
            </a:r>
          </a:p>
        </p:txBody>
      </p:sp>
    </p:spTree>
    <p:extLst>
      <p:ext uri="{BB962C8B-B14F-4D97-AF65-F5344CB8AC3E}">
        <p14:creationId xmlns:p14="http://schemas.microsoft.com/office/powerpoint/2010/main" val="1128930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Mountain of Pain &amp;</a:t>
            </a:r>
            <a:br>
              <a:rPr lang="en-GB" dirty="0"/>
            </a:br>
            <a:r>
              <a:rPr lang="en-GB" dirty="0"/>
              <a:t>five finger breathing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908312"/>
            <a:ext cx="4815840" cy="4145015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fight the contractions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Visualisation technique that supports holistic pain management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Mindfulness</a:t>
            </a:r>
          </a:p>
          <a:p>
            <a:endParaRPr lang="en-IM" dirty="0"/>
          </a:p>
          <a:p>
            <a:r>
              <a:rPr lang="en-IM" dirty="0"/>
              <a:t>Demonstration (App)</a:t>
            </a:r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3 mins</a:t>
            </a:r>
          </a:p>
        </p:txBody>
      </p:sp>
    </p:spTree>
    <p:extLst>
      <p:ext uri="{BB962C8B-B14F-4D97-AF65-F5344CB8AC3E}">
        <p14:creationId xmlns:p14="http://schemas.microsoft.com/office/powerpoint/2010/main" val="3791646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Third Stage of Labour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2136912"/>
            <a:ext cx="4815840" cy="3916415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iscussion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Reaching the Finish Line</a:t>
            </a:r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Video (App)</a:t>
            </a:r>
          </a:p>
          <a:p>
            <a:endParaRPr lang="en-IM" dirty="0"/>
          </a:p>
          <a:p>
            <a:r>
              <a:rPr lang="en-IM" dirty="0"/>
              <a:t>5 min</a:t>
            </a:r>
          </a:p>
        </p:txBody>
      </p:sp>
    </p:spTree>
    <p:extLst>
      <p:ext uri="{BB962C8B-B14F-4D97-AF65-F5344CB8AC3E}">
        <p14:creationId xmlns:p14="http://schemas.microsoft.com/office/powerpoint/2010/main" val="1755848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Active management of  3</a:t>
            </a:r>
            <a:r>
              <a:rPr lang="en-GB" baseline="30000" dirty="0"/>
              <a:t>rd</a:t>
            </a:r>
            <a:r>
              <a:rPr lang="en-GB" dirty="0"/>
              <a:t> Labour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828800"/>
            <a:ext cx="4815840" cy="4224528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placenta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rocedures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 to speed up delivery of placenta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Reaching the Finish Line</a:t>
            </a:r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5 min</a:t>
            </a:r>
          </a:p>
        </p:txBody>
      </p:sp>
    </p:spTree>
    <p:extLst>
      <p:ext uri="{BB962C8B-B14F-4D97-AF65-F5344CB8AC3E}">
        <p14:creationId xmlns:p14="http://schemas.microsoft.com/office/powerpoint/2010/main" val="4175420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When to call the Midwife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2017642"/>
            <a:ext cx="4815840" cy="4035685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Doodly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App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the Midwife game - props</a:t>
            </a:r>
          </a:p>
          <a:p>
            <a:endParaRPr lang="en-GB" dirty="0"/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Support from the right place</a:t>
            </a:r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3 min + 5 min discussion</a:t>
            </a:r>
          </a:p>
        </p:txBody>
      </p:sp>
    </p:spTree>
    <p:extLst>
      <p:ext uri="{BB962C8B-B14F-4D97-AF65-F5344CB8AC3E}">
        <p14:creationId xmlns:p14="http://schemas.microsoft.com/office/powerpoint/2010/main" val="1005925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Caesarean Section 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easons for a C-section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Breech baby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 lying placenta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nfections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 of oxygen and nutients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progression of labour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leeding - excessive</a:t>
            </a:r>
          </a:p>
          <a:p>
            <a:pPr marL="0" indent="0">
              <a:buNone/>
            </a:pPr>
            <a:r>
              <a:rPr lang="en-IM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Recovery/self care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nfection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lood clots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xcessie bleeding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cases – kidney or bladder damage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IM" dirty="0"/>
              <a:t>hings don’t always go to plan </a:t>
            </a:r>
          </a:p>
          <a:p>
            <a:r>
              <a:rPr lang="en-GB" dirty="0"/>
              <a:t>B</a:t>
            </a:r>
            <a:r>
              <a:rPr lang="en-IM" dirty="0"/>
              <a:t>e prepared</a:t>
            </a:r>
          </a:p>
          <a:p>
            <a:endParaRPr lang="en-IM" dirty="0"/>
          </a:p>
          <a:p>
            <a:r>
              <a:rPr lang="en-IM" dirty="0"/>
              <a:t>Planned Caesarean section (PP App)</a:t>
            </a:r>
          </a:p>
          <a:p>
            <a:r>
              <a:rPr lang="en-IM" dirty="0"/>
              <a:t>Emergency Caesarean Section</a:t>
            </a:r>
          </a:p>
          <a:p>
            <a:r>
              <a:rPr lang="en-IM" dirty="0"/>
              <a:t>8 mins</a:t>
            </a:r>
          </a:p>
        </p:txBody>
      </p:sp>
    </p:spTree>
    <p:extLst>
      <p:ext uri="{BB962C8B-B14F-4D97-AF65-F5344CB8AC3E}">
        <p14:creationId xmlns:p14="http://schemas.microsoft.com/office/powerpoint/2010/main" val="56875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2D98-6478-CE18-2247-8918CFAC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Trimester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24BA-8B16-8954-68FD-7ADF44046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28weeks – 40 weeks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Mothers body: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Aches pains, swellings increased baby movements, braxton hicks, heartburn, difficulty sleeping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the Midwife if: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Painful contractions – increasing intensity and fequency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xtreme swelling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apid weight gain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Bleeding at any time!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udden decrease in baby’s movements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21018-82D0-1B93-59C9-8751502B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Mothers 3rd Trimester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mins</a:t>
            </a:r>
          </a:p>
        </p:txBody>
      </p:sp>
    </p:spTree>
    <p:extLst>
      <p:ext uri="{BB962C8B-B14F-4D97-AF65-F5344CB8AC3E}">
        <p14:creationId xmlns:p14="http://schemas.microsoft.com/office/powerpoint/2010/main" val="1272601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Delayed Cord Clamping 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Benefts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Pracise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Pulsating Cord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choice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Cord Clamping is not recommended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Caesarean Section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 between mother and baby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 mins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4287687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Water Birth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184" y="1192298"/>
            <a:ext cx="4815840" cy="5248656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enefits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 relief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mpowering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</a:t>
            </a: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Born in wat</a:t>
            </a:r>
          </a:p>
          <a:p>
            <a:endParaRPr lang="en-GB" dirty="0"/>
          </a:p>
          <a:p>
            <a:r>
              <a:rPr lang="en-GB" dirty="0"/>
              <a:t>Play – PowerPoint (App)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2278657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Homebirth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540564"/>
            <a:ext cx="4815840" cy="4512763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factors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Pain relief options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Birthing pool at home</a:t>
            </a:r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Your Choice</a:t>
            </a:r>
          </a:p>
          <a:p>
            <a:endParaRPr lang="en-GB" dirty="0"/>
          </a:p>
          <a:p>
            <a:r>
              <a:rPr lang="en-GB" dirty="0"/>
              <a:t>Play – PowerPoint (App)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 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3387206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Partners Checklist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371600"/>
            <a:ext cx="4815840" cy="4681728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support your partner – Q&amp;A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Massage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Breathing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Toilet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 </a:t>
            </a:r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Support is your choice</a:t>
            </a:r>
          </a:p>
          <a:p>
            <a:r>
              <a:rPr lang="en-GB" dirty="0"/>
              <a:t>Play – PowerPoint – Umbrella (App)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 + 5 mins questions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2807390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Peri-natal Mental health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391478"/>
            <a:ext cx="4815840" cy="4661850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Signs. Q&amp;A then discuss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Symptoms of depression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 blues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Postnatal depression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help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help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plan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Postpartum psychosis – Reach out</a:t>
            </a:r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Self help support </a:t>
            </a:r>
          </a:p>
          <a:p>
            <a:endParaRPr lang="en-GB" dirty="0"/>
          </a:p>
          <a:p>
            <a:r>
              <a:rPr lang="en-GB" dirty="0"/>
              <a:t>Play </a:t>
            </a:r>
            <a:r>
              <a:rPr lang="en-GB" dirty="0" err="1"/>
              <a:t>doodly</a:t>
            </a:r>
            <a:r>
              <a:rPr lang="en-GB" dirty="0"/>
              <a:t> video (App)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3 mins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1669130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976" y="2287503"/>
            <a:ext cx="4486656" cy="1141497"/>
          </a:xfrm>
        </p:spPr>
        <p:txBody>
          <a:bodyPr/>
          <a:lstStyle/>
          <a:p>
            <a:r>
              <a:rPr lang="en-GB" dirty="0"/>
              <a:t>Birth Plan</a:t>
            </a:r>
            <a:br>
              <a:rPr lang="en-GB"/>
            </a:br>
            <a:r>
              <a:rPr lang="en-GB"/>
              <a:t>Hospital Bag</a:t>
            </a:r>
            <a:endParaRPr lang="en-IM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639956"/>
            <a:ext cx="4815840" cy="4413371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rint and go through birth plan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through check list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 born check list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 bag- Bingo - props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Planning helps to focus</a:t>
            </a:r>
          </a:p>
          <a:p>
            <a:endParaRPr lang="en-GB" dirty="0"/>
          </a:p>
          <a:p>
            <a:r>
              <a:rPr lang="en-GB" dirty="0"/>
              <a:t>Hospital bag bingo (instructions on App)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4219985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62D98-6478-CE18-2247-8918CFAC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Baby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124BA-8B16-8954-68FD-7ADF44046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28weeks – 40 weeks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Week:32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aby’s bones are fully formed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are sensitive to light and can open and close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bay’s body begins to sore iron and calcium</a:t>
            </a:r>
          </a:p>
          <a:p>
            <a:pPr marL="0" indent="0">
              <a:buNone/>
            </a:pP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Week: 36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 is in a head down position ready for birth</a:t>
            </a:r>
          </a:p>
          <a:p>
            <a:pPr marL="0" indent="0">
              <a:buNone/>
            </a:pP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Week: 37 onwards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 is considered full term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Organs are ready to work on their own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will be approx 48cm -53cm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Weighing approx 6-9lbs</a:t>
            </a:r>
          </a:p>
          <a:p>
            <a:pPr marL="0" indent="0">
              <a:buNone/>
            </a:pPr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21018-82D0-1B93-59C9-8751502B1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Baby’s 3rd Trimester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mins</a:t>
            </a:r>
          </a:p>
        </p:txBody>
      </p:sp>
    </p:spTree>
    <p:extLst>
      <p:ext uri="{BB962C8B-B14F-4D97-AF65-F5344CB8AC3E}">
        <p14:creationId xmlns:p14="http://schemas.microsoft.com/office/powerpoint/2010/main" val="2107354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/>
              <a:t>Advocacy-Maternity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your maternity care rights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romotes – safer birth environment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– Speak with your Midwife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informed choices through education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Responsibility: Advocacy means learning about your birth choices and w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 alongside your Midwife.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Interventions and natural labour progression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Planning – understanding your choices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M" dirty="0"/>
              <a:t>You are the only Advocate for your own health choices</a:t>
            </a:r>
          </a:p>
          <a:p>
            <a:endParaRPr lang="en-IM" dirty="0"/>
          </a:p>
          <a:p>
            <a:r>
              <a:rPr lang="en-IM" dirty="0"/>
              <a:t>(App – PP)</a:t>
            </a:r>
          </a:p>
          <a:p>
            <a:endParaRPr lang="en-IM" dirty="0"/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5 mins</a:t>
            </a:r>
          </a:p>
        </p:txBody>
      </p:sp>
    </p:spTree>
    <p:extLst>
      <p:ext uri="{BB962C8B-B14F-4D97-AF65-F5344CB8AC3E}">
        <p14:creationId xmlns:p14="http://schemas.microsoft.com/office/powerpoint/2010/main" val="22324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/>
              <a:t>Inductions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Pessary or Gell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Procedure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Choices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 and Cons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Cervical Sweep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procedure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 and cons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 to demonstration tools: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https://schoolofantenatal.com/shop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Just a gentle persuation</a:t>
            </a:r>
          </a:p>
          <a:p>
            <a:r>
              <a:rPr lang="en-IM" dirty="0"/>
              <a:t>Demonstration of Cervical Sweep Ball</a:t>
            </a:r>
          </a:p>
          <a:p>
            <a:endParaRPr lang="en-IM" dirty="0"/>
          </a:p>
          <a:p>
            <a:r>
              <a:rPr lang="en-IM" dirty="0"/>
              <a:t>(App – PP)</a:t>
            </a:r>
          </a:p>
          <a:p>
            <a:endParaRPr lang="en-IM" dirty="0"/>
          </a:p>
          <a:p>
            <a:r>
              <a:rPr lang="en-IM" dirty="0"/>
              <a:t>5 mins </a:t>
            </a:r>
          </a:p>
        </p:txBody>
      </p:sp>
    </p:spTree>
    <p:extLst>
      <p:ext uri="{BB962C8B-B14F-4D97-AF65-F5344CB8AC3E}">
        <p14:creationId xmlns:p14="http://schemas.microsoft.com/office/powerpoint/2010/main" val="159233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/>
              <a:t>BRAIN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1302026"/>
            <a:ext cx="4815840" cy="4751302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Intuition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Nothing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Acronym helps to higlight evidence based information versis the opeions and advice of others 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IM" dirty="0"/>
              <a:t>Options take thought!</a:t>
            </a:r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Video-doodly  ( App)</a:t>
            </a:r>
          </a:p>
          <a:p>
            <a:endParaRPr lang="en-IM" dirty="0"/>
          </a:p>
          <a:p>
            <a:r>
              <a:rPr lang="en-IM" dirty="0"/>
              <a:t>5 mins</a:t>
            </a:r>
          </a:p>
        </p:txBody>
      </p:sp>
    </p:spTree>
    <p:extLst>
      <p:ext uri="{BB962C8B-B14F-4D97-AF65-F5344CB8AC3E}">
        <p14:creationId xmlns:p14="http://schemas.microsoft.com/office/powerpoint/2010/main" val="94364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/>
              <a:t>Pre-Term Labour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revention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egesterone Supplements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Cervial cerclage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igns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to call the Midwife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IM" dirty="0"/>
              <a:t>Labour can start at any time!</a:t>
            </a:r>
          </a:p>
          <a:p>
            <a:endParaRPr lang="en-IM" dirty="0"/>
          </a:p>
          <a:p>
            <a:endParaRPr lang="en-IM" dirty="0"/>
          </a:p>
          <a:p>
            <a:r>
              <a:rPr lang="en-IM" dirty="0"/>
              <a:t>Play game – When to call the Midwife  (App)</a:t>
            </a:r>
          </a:p>
          <a:p>
            <a:endParaRPr lang="en-IM" dirty="0"/>
          </a:p>
          <a:p>
            <a:r>
              <a:rPr lang="en-IM" dirty="0"/>
              <a:t>5 mins</a:t>
            </a:r>
          </a:p>
        </p:txBody>
      </p:sp>
    </p:spTree>
    <p:extLst>
      <p:ext uri="{BB962C8B-B14F-4D97-AF65-F5344CB8AC3E}">
        <p14:creationId xmlns:p14="http://schemas.microsoft.com/office/powerpoint/2010/main" val="290560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/>
              <a:t>First Stage of Labour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323" y="1609344"/>
            <a:ext cx="4815840" cy="5248656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Lightening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Mucous Plug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Waters breaking 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Effacements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Dilation</a:t>
            </a:r>
          </a:p>
          <a:p>
            <a:endParaRPr lang="en-IM" dirty="0"/>
          </a:p>
          <a:p>
            <a:endParaRPr lang="en-I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Play Video</a:t>
            </a:r>
          </a:p>
          <a:p>
            <a:r>
              <a:rPr lang="en-GB" dirty="0"/>
              <a:t>(App)</a:t>
            </a:r>
          </a:p>
          <a:p>
            <a:r>
              <a:rPr lang="en-GB" dirty="0"/>
              <a:t>Discussion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 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84362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8B1-87BB-C2EA-ED11-F51BC3AE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M" dirty="0"/>
              <a:t>Labour to Birth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5277-D505-DF8B-373B-FFBC63C4C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2097156"/>
            <a:ext cx="4815840" cy="3956171"/>
          </a:xfrm>
        </p:spPr>
        <p:txBody>
          <a:bodyPr/>
          <a:lstStyle/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Labour to birth ribbon game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Props: ribbon and printouts</a:t>
            </a: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Powerpoint 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M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and Answers</a:t>
            </a:r>
          </a:p>
          <a:p>
            <a:endParaRPr lang="en-IM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45813-4C1B-0EFF-06EA-0417490EB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Play Video</a:t>
            </a:r>
          </a:p>
          <a:p>
            <a:endParaRPr lang="en-GB" dirty="0"/>
          </a:p>
          <a:p>
            <a:r>
              <a:rPr lang="en-GB" dirty="0"/>
              <a:t>Game – Ribbon</a:t>
            </a:r>
          </a:p>
          <a:p>
            <a:r>
              <a:rPr lang="en-GB" dirty="0"/>
              <a:t>(App – how to create and play)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5 mins  + 5 mins toilet break</a:t>
            </a:r>
            <a:endParaRPr lang="en-IM" dirty="0"/>
          </a:p>
        </p:txBody>
      </p:sp>
    </p:spTree>
    <p:extLst>
      <p:ext uri="{BB962C8B-B14F-4D97-AF65-F5344CB8AC3E}">
        <p14:creationId xmlns:p14="http://schemas.microsoft.com/office/powerpoint/2010/main" val="253801220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163</TotalTime>
  <Words>908</Words>
  <Application>Microsoft Macintosh PowerPoint</Application>
  <PresentationFormat>Widescreen</PresentationFormat>
  <Paragraphs>337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Gill Sans MT</vt:lpstr>
      <vt:lpstr>Times New Roman</vt:lpstr>
      <vt:lpstr>Parcel</vt:lpstr>
      <vt:lpstr>Teaching Plan Antenatal</vt:lpstr>
      <vt:lpstr>3rd Trimester</vt:lpstr>
      <vt:lpstr>3rd Baby</vt:lpstr>
      <vt:lpstr>Advocacy-Maternity Care</vt:lpstr>
      <vt:lpstr>Inductions</vt:lpstr>
      <vt:lpstr>BRAIN</vt:lpstr>
      <vt:lpstr>Pre-Term Labour</vt:lpstr>
      <vt:lpstr>First Stage of Labour</vt:lpstr>
      <vt:lpstr>Labour to Birth </vt:lpstr>
      <vt:lpstr>Balloon and Ping Pong Ball </vt:lpstr>
      <vt:lpstr>Perineum Soreness/Episiotomy</vt:lpstr>
      <vt:lpstr>Theory of Pain</vt:lpstr>
      <vt:lpstr>Road Map of pain relief</vt:lpstr>
      <vt:lpstr>Active Labour</vt:lpstr>
      <vt:lpstr>Mountain of Pain &amp; five finger breathing</vt:lpstr>
      <vt:lpstr>Third Stage of Labour</vt:lpstr>
      <vt:lpstr>Active management of  3rd Labour</vt:lpstr>
      <vt:lpstr>When to call the Midwife</vt:lpstr>
      <vt:lpstr>Caesarean Section </vt:lpstr>
      <vt:lpstr>Delayed Cord Clamping </vt:lpstr>
      <vt:lpstr>Water Birth</vt:lpstr>
      <vt:lpstr>Homebirth</vt:lpstr>
      <vt:lpstr>Partners Checklist</vt:lpstr>
      <vt:lpstr>Peri-natal Mental health</vt:lpstr>
      <vt:lpstr>Birth Plan Hospital Bag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Plan Antenatal</dc:title>
  <dc:creator>Dawn Rosevear</dc:creator>
  <cp:lastModifiedBy>Dawn Rosevear</cp:lastModifiedBy>
  <cp:revision>19</cp:revision>
  <dcterms:created xsi:type="dcterms:W3CDTF">2023-08-01T11:53:16Z</dcterms:created>
  <dcterms:modified xsi:type="dcterms:W3CDTF">2024-04-22T07:46:10Z</dcterms:modified>
</cp:coreProperties>
</file>